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ukta Light" panose="020B0604020202020204" charset="0"/>
      <p:regular r:id="rId22"/>
    </p:embeddedFont>
    <p:embeddedFont>
      <p:font typeface="Prompt Medium" panose="00000600000000000000" pitchFamily="2" charset="-3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75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://Socket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4220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StreamForge: Data Pipeline Orchestration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228737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Workflow Automation &amp; AI-Assisted Data Transformation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81063" y="472499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Abhinav R Nair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541103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Guide : Divya 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6097072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Date: 12th jan 2026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9795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DataSource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900720"/>
            <a:ext cx="12868275" cy="3630930"/>
          </a:xfrm>
          <a:prstGeom prst="roundRect">
            <a:avLst>
              <a:gd name="adj" fmla="val 291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6302" y="291596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48120" y="3074551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Attribute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003244" y="3074551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96302" y="3636050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48120" y="3794641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003244" y="3794641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Unique identifier for the data source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896302" y="435614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48120" y="4514731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filename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003244" y="4514731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 of the uploaded raw data file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96302" y="5076230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48120" y="5234821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filepath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003244" y="5234821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Storage path for the data file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896302" y="579632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48120" y="5954911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file_size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5003244" y="5954911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Size of the data file in bytes</a:t>
            </a:r>
            <a:endParaRPr lang="en-US" sz="1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57995"/>
            <a:ext cx="570547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SharedPipeline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260765"/>
            <a:ext cx="12868275" cy="2910840"/>
          </a:xfrm>
          <a:prstGeom prst="roundRect">
            <a:avLst>
              <a:gd name="adj" fmla="val 363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6302" y="3276005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48120" y="343459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Attribute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003244" y="343459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96302" y="3996095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48120" y="415468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pipeline_id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003244" y="415468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Foreign key referencing the shared pipeline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896302" y="4716185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48120" y="487477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user_id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003244" y="487477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Foreign key referencing the user with access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96302" y="5436275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48120" y="559486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role (viewer/editor)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003244" y="559486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permission level (e.g., viewer, editor)</a:t>
            </a:r>
            <a:endParaRPr lang="en-US" sz="1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31169"/>
            <a:ext cx="68934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 Level 0 DFD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2531031"/>
            <a:ext cx="580501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Level 0 Data Flow Diagram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467933"/>
            <a:ext cx="12868275" cy="30303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72358"/>
            <a:ext cx="765345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 Level 1 DFD: Admin Flow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1372314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 Flow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diagram of a system&#10;&#10;AI-generated content may be incorrect.">
            <a:extLst>
              <a:ext uri="{FF2B5EF4-FFF2-40B4-BE49-F238E27FC236}">
                <a16:creationId xmlns:a16="http://schemas.microsoft.com/office/drawing/2014/main" id="{9C23DC81-3CE8-A7DF-3F49-7FFFCB1A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0" y="2065698"/>
            <a:ext cx="10276263" cy="57569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053" y="629722"/>
            <a:ext cx="7038618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 Level 1 DFD: User Flow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01053" y="1211461"/>
            <a:ext cx="3255050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Flow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156E9C88-73D0-A063-A8BC-FCB1ACBB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" y="1948446"/>
            <a:ext cx="9099827" cy="60487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2F609-2C97-B329-60EB-024FD78270A5}"/>
              </a:ext>
            </a:extLst>
          </p:cNvPr>
          <p:cNvSpPr txBox="1"/>
          <p:nvPr/>
        </p:nvSpPr>
        <p:spPr>
          <a:xfrm>
            <a:off x="3106881" y="3329970"/>
            <a:ext cx="8416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081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02826"/>
            <a:ext cx="6361509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StreamForge: Bridging the Gap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81063" y="1510427"/>
            <a:ext cx="7381875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StreamForge is a cutting-edge, centralized digital platform meticulously designed to simplify and accelerate data workflow design, enable real-time pipeline execution, and facilitate AI-assisted data transformation.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81063" y="2912150"/>
            <a:ext cx="3596521" cy="1663065"/>
          </a:xfrm>
          <a:prstGeom prst="roundRect">
            <a:avLst>
              <a:gd name="adj" fmla="val 659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81063" y="2889290"/>
            <a:ext cx="3596521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7" name="Shape 4"/>
          <p:cNvSpPr/>
          <p:nvPr/>
        </p:nvSpPr>
        <p:spPr>
          <a:xfrm>
            <a:off x="2396073" y="2629019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975" y="2798802"/>
            <a:ext cx="226576" cy="2265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92637" y="3384113"/>
            <a:ext cx="272236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Streamline Data Workflows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92637" y="3759518"/>
            <a:ext cx="3173373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Intuitive design and management of complex data processes.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6298" y="2912150"/>
            <a:ext cx="3596640" cy="1663065"/>
          </a:xfrm>
          <a:prstGeom prst="roundRect">
            <a:avLst>
              <a:gd name="adj" fmla="val 659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666298" y="2889290"/>
            <a:ext cx="3596640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13" name="Shape 9"/>
          <p:cNvSpPr/>
          <p:nvPr/>
        </p:nvSpPr>
        <p:spPr>
          <a:xfrm>
            <a:off x="6181427" y="2629019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330" y="2798802"/>
            <a:ext cx="226576" cy="2265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77872" y="3384113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Execution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4877872" y="3759518"/>
            <a:ext cx="317349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Monitor and control pipelines with immediate feedback.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881063" y="5047059"/>
            <a:ext cx="7381875" cy="1361003"/>
          </a:xfrm>
          <a:prstGeom prst="roundRect">
            <a:avLst>
              <a:gd name="adj" fmla="val 806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881063" y="5024199"/>
            <a:ext cx="7381875" cy="91440"/>
          </a:xfrm>
          <a:prstGeom prst="roundRect">
            <a:avLst>
              <a:gd name="adj" fmla="val 86730"/>
            </a:avLst>
          </a:prstGeom>
          <a:solidFill>
            <a:srgbClr val="A95B95"/>
          </a:solidFill>
          <a:ln/>
        </p:spPr>
      </p:sp>
      <p:sp>
        <p:nvSpPr>
          <p:cNvPr id="19" name="Shape 14"/>
          <p:cNvSpPr/>
          <p:nvPr/>
        </p:nvSpPr>
        <p:spPr>
          <a:xfrm>
            <a:off x="4288810" y="4763929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8712" y="4933712"/>
            <a:ext cx="226576" cy="2265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2637" y="5519023"/>
            <a:ext cx="2755463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AI-Assisted Transformation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092637" y="5894427"/>
            <a:ext cx="695872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 AI for intelligent data manipulation and optimization.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881063" y="6620470"/>
            <a:ext cx="7381875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core innovation integrates a drag-and-drop </a:t>
            </a: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 Pipeline Builder</a:t>
            </a: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with </a:t>
            </a: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Gemini AI</a:t>
            </a: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intelligent debugging and real-time execution monitoring, empowering engineers and data scientists alike.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810" y="838557"/>
            <a:ext cx="7461290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Pain Points of Current Data Orchestration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292810" y="1479233"/>
            <a:ext cx="7531179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data processing workflows are often plagued by inefficiencies and a steep learning curve, hindering productivity and innovation.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92810" y="2126813"/>
            <a:ext cx="15240" cy="5264110"/>
          </a:xfrm>
          <a:prstGeom prst="roundRect">
            <a:avLst>
              <a:gd name="adj" fmla="val 412778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08050" y="2126813"/>
            <a:ext cx="7531179" cy="1091446"/>
          </a:xfrm>
          <a:prstGeom prst="rect">
            <a:avLst/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7712" y="2284095"/>
            <a:ext cx="269914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Manual Coding &amp; ETL Challenges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457712" y="2581870"/>
            <a:ext cx="722423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Extensive, error-prone Python or SQL scripts are required for ETL processes, leading to significant development time and maintenance overhead.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308050" y="3517702"/>
            <a:ext cx="7531179" cy="1091446"/>
          </a:xfrm>
          <a:prstGeom prst="rect">
            <a:avLst/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57712" y="3674983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Fragmented Tooling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457712" y="3972758"/>
            <a:ext cx="722423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Engineers constantly switch between various tools—IDEs, database clients, and separate visualization dashboards—creating a disjointed workflow and reducing efficiency.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6308050" y="4908590"/>
            <a:ext cx="7531179" cy="1091446"/>
          </a:xfrm>
          <a:prstGeom prst="rect">
            <a:avLst/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7712" y="5065871"/>
            <a:ext cx="179141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Technical Barrier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457712" y="5363647"/>
            <a:ext cx="722423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Building robust data pipelines demands deep programming knowledge, making advanced data manipulation inaccessible to many business stakeholders and junior data professionals.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6308050" y="6299478"/>
            <a:ext cx="7531179" cy="1091446"/>
          </a:xfrm>
          <a:prstGeom prst="rect">
            <a:avLst/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57712" y="6456759"/>
            <a:ext cx="325100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Lack of Collaboration &amp; Version Control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457712" y="6754535"/>
            <a:ext cx="722423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Dispersed local scripts and files complicate team collaboration, version management, and knowledge sharing, leading to inconsistencies and lost effort.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654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653" y="2631043"/>
            <a:ext cx="6337935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StreamForge: Our Innovative Solution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846653" y="3303508"/>
            <a:ext cx="1293709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StreamForge introduces a paradigm shift in data pipeline management, offering intuitive visual tools, AI-powered assistance, and real-time insights.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53" y="3731895"/>
            <a:ext cx="6468547" cy="628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3816" y="4517946"/>
            <a:ext cx="174712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Orchestration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03816" y="4830485"/>
            <a:ext cx="615422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 complex workflows with a powerful drag-and-drop interface, leveraging React Flow to eliminate manual boilerplate code and accelerate development.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31895"/>
            <a:ext cx="6468547" cy="628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2363" y="4517946"/>
            <a:ext cx="174712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Chat Assistant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472363" y="4830485"/>
            <a:ext cx="615422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context-aware chatbot, powered by Google Gemini, provides intelligent debugging, optimization suggestions, and instant contextual help, enhancing productivity.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53" y="5647968"/>
            <a:ext cx="6468547" cy="6288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816" y="6434018"/>
            <a:ext cx="174712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Execution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1003816" y="6746558"/>
            <a:ext cx="615422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Utilizing </a:t>
            </a:r>
            <a:r>
              <a:rPr lang="en-US" sz="120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(WebSockets), the system delivers live status updates, performance metrics, and detailed execution logs for complete transparency.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47968"/>
            <a:ext cx="6468547" cy="6288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2363" y="6434018"/>
            <a:ext cx="211812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Workspace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7472363" y="6746558"/>
            <a:ext cx="615422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robust role-based sharing system (Viewer/Editor) enables seamless team collaboration, allowing collective management and monitoring of data pipelines.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707156"/>
            <a:ext cx="313372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StreamForge Architectural Modules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40531" y="1388885"/>
            <a:ext cx="13749337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StreamForge is built upon a modular architecture, ensuring robustness, scalability, and efficient integration of diverse functionalities.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2363393"/>
            <a:ext cx="1938987" cy="19389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32" y="2488760"/>
            <a:ext cx="1813268" cy="219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Module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540032" y="2877359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React (Vite) for a fast, responsive UI.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540032" y="3152095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Components: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Interactive Dashboard, intuitive Pipeline Builder (React Flow),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    Data Preview Panel, and comprehensive Admin Dashboard.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1" y="5073998"/>
            <a:ext cx="1938987" cy="19389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537624" y="5209411"/>
            <a:ext cx="909042" cy="113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Engine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2537624" y="5620348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Python Flask server handling all API requests.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540032" y="5893897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Processing: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Leverages </a:t>
            </a: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Pandas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advanced data manipulation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    (filtering, sorting, joining) and </a:t>
            </a: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Matplotlib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generating static charts.</a:t>
            </a:r>
            <a:endParaRPr lang="en-US" sz="1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998" y="2363393"/>
            <a:ext cx="1938987" cy="19389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80584" y="2497592"/>
            <a:ext cx="909042" cy="113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Integration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9880584" y="2877359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Service: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Google Gemini (Generative AI) for advanced intelligence.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880584" y="3155661"/>
            <a:ext cx="6774894" cy="138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Processes user queries and provides precise debugging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    insights via </a:t>
            </a: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chatbot_context.py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acting as an intelligent co-pilot.</a:t>
            </a:r>
            <a:endParaRPr lang="en-US" sz="12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998" y="5040772"/>
            <a:ext cx="1938988" cy="19722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0584" y="5209410"/>
            <a:ext cx="909042" cy="113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Module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9880584" y="5620348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Storage: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SQLite database managed efficiently via SQLAlchemy ORM.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9880584" y="5893897"/>
            <a:ext cx="6774894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Data: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Securely stores user profiles, pipeline structures (JSON),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    execution logs, and processed file metadata.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270290"/>
            <a:ext cx="1139844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Feasibility Study: The Pillars of StreamForge Success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81063" y="4131707"/>
            <a:ext cx="1286827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comprehensive analysis confirms StreamForge's viability across technical, economic, and operational dimensions.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81063" y="4680585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395" y="4772918"/>
            <a:ext cx="268486" cy="2684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5549" y="4749760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Feasibility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35549" y="5150287"/>
            <a:ext cx="346710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on robust, battle-tested open-source technologies (Python, React, SQLite).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35549" y="6187678"/>
            <a:ext cx="346710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Modular architecture ensures stability, easy updates, and rapid development cycles.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54347" y="4680585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6680" y="4772918"/>
            <a:ext cx="268486" cy="2684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08834" y="4749760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Economic Feasibility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908834" y="5150287"/>
            <a:ext cx="346710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Minimizes licensing costs by utilizing open-source libraries (Pandas, React Flow).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5908834" y="6187678"/>
            <a:ext cx="346710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Scalable design allows cost-effective deployment on standard cloud infrastructure.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27632" y="4680585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9965" y="4772918"/>
            <a:ext cx="268486" cy="26848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118" y="4749760"/>
            <a:ext cx="243435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Operational Feasibility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282118" y="5150287"/>
            <a:ext cx="3467219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User-friendly visual interface significantly lowers the learning curve and reduces training time.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0282118" y="6187678"/>
            <a:ext cx="3467219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scheduling (Cron/Interval) dramatically reduces the need for manual intervention, freeing up valuable engineering resources.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80842"/>
            <a:ext cx="5314950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Table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81063" y="1340574"/>
            <a:ext cx="1286827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81063" y="2081977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881063" y="2772896"/>
            <a:ext cx="12868275" cy="4124325"/>
          </a:xfrm>
          <a:prstGeom prst="roundRect">
            <a:avLst>
              <a:gd name="adj" fmla="val 24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88683" y="2780516"/>
            <a:ext cx="12853035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7879" y="2931607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Attribute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87528" y="2931607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88683" y="3465364"/>
            <a:ext cx="128530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7879" y="3616454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987528" y="3616454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Unique identifier for the user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88683" y="4150211"/>
            <a:ext cx="12853035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7879" y="4301302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username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987528" y="4301302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User's login username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88683" y="4835059"/>
            <a:ext cx="128530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7879" y="4986149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email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987528" y="4986149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User's email address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88683" y="5519906"/>
            <a:ext cx="12853035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7879" y="5670997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is_admin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4987528" y="5670997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Boolean indicating if the user has administrator privileges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88683" y="6204754"/>
            <a:ext cx="128530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27879" y="6355844"/>
            <a:ext cx="337387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total_processed_bytes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4987528" y="6355844"/>
            <a:ext cx="851511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data processed by the user in bytes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7574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Pipeline Table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197560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Pipeline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81063" y="2702838"/>
            <a:ext cx="12868275" cy="4351020"/>
          </a:xfrm>
          <a:prstGeom prst="roundRect">
            <a:avLst>
              <a:gd name="adj" fmla="val 24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96302" y="2718078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48120" y="287666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Attribute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003244" y="287666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896302" y="3438168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48120" y="359675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003244" y="359675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Unique identifier for the pipeline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896302" y="4158258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48120" y="431684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003244" y="431684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 of the workflow pipeline</a:t>
            </a:r>
            <a:endParaRPr lang="en-US" sz="1950" dirty="0"/>
          </a:p>
        </p:txBody>
      </p:sp>
      <p:sp>
        <p:nvSpPr>
          <p:cNvPr id="14" name="Shape 12"/>
          <p:cNvSpPr/>
          <p:nvPr/>
        </p:nvSpPr>
        <p:spPr>
          <a:xfrm>
            <a:off x="896302" y="4878348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48120" y="503693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structure (JSON)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003244" y="503693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JSON representation of the pipeline's workflow configuration</a:t>
            </a:r>
            <a:endParaRPr lang="en-US" sz="1950" dirty="0"/>
          </a:p>
        </p:txBody>
      </p:sp>
      <p:sp>
        <p:nvSpPr>
          <p:cNvPr id="17" name="Shape 15"/>
          <p:cNvSpPr/>
          <p:nvPr/>
        </p:nvSpPr>
        <p:spPr>
          <a:xfrm>
            <a:off x="896302" y="5598438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48120" y="575702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status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5003244" y="575702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operational status of the pipeline</a:t>
            </a:r>
            <a:endParaRPr lang="en-US" sz="1950" dirty="0"/>
          </a:p>
        </p:txBody>
      </p:sp>
      <p:sp>
        <p:nvSpPr>
          <p:cNvPr id="20" name="Shape 18"/>
          <p:cNvSpPr/>
          <p:nvPr/>
        </p:nvSpPr>
        <p:spPr>
          <a:xfrm>
            <a:off x="896302" y="6318528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48120" y="6477119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schedule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003244" y="6477119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Defines the execution schedule for the pipeline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3790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PipelineRun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540675"/>
            <a:ext cx="12868275" cy="4351020"/>
          </a:xfrm>
          <a:prstGeom prst="roundRect">
            <a:avLst>
              <a:gd name="adj" fmla="val 24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6302" y="2555915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48120" y="271450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Attribute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003244" y="271450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96302" y="3276005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48120" y="343459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003244" y="343459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Unique identifier for a specific pipeline execution instance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896302" y="3996095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48120" y="415468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status (Success/Fail)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003244" y="415468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Outcome of the pipeline run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96302" y="4716185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48120" y="487477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start_time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003244" y="487477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Timestamp when the pipeline run began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896302" y="5436275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48120" y="559486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end_time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5003244" y="559486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Timestamp when the pipeline run finished</a:t>
            </a:r>
            <a:endParaRPr lang="en-US" sz="1950" dirty="0"/>
          </a:p>
        </p:txBody>
      </p:sp>
      <p:sp>
        <p:nvSpPr>
          <p:cNvPr id="19" name="Shape 17"/>
          <p:cNvSpPr/>
          <p:nvPr/>
        </p:nvSpPr>
        <p:spPr>
          <a:xfrm>
            <a:off x="896302" y="6156365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48120" y="6314956"/>
            <a:ext cx="334410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logs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5003244" y="6314956"/>
            <a:ext cx="847915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Detailed execution logs for the run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923</Words>
  <Application>Microsoft Office PowerPoint</Application>
  <PresentationFormat>Custom</PresentationFormat>
  <Paragraphs>145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Consolas</vt:lpstr>
      <vt:lpstr>Arial</vt:lpstr>
      <vt:lpstr>Calibri</vt:lpstr>
      <vt:lpstr>Aptos</vt:lpstr>
      <vt:lpstr>Prompt Medium</vt:lpstr>
      <vt:lpstr>Times New Roman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Abhinav R Nair</cp:lastModifiedBy>
  <cp:revision>7</cp:revision>
  <dcterms:created xsi:type="dcterms:W3CDTF">2026-01-05T11:31:14Z</dcterms:created>
  <dcterms:modified xsi:type="dcterms:W3CDTF">2026-01-06T17:32:54Z</dcterms:modified>
</cp:coreProperties>
</file>